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408" r:id="rId2"/>
    <p:sldId id="409" r:id="rId3"/>
    <p:sldId id="410" r:id="rId4"/>
    <p:sldId id="418" r:id="rId5"/>
    <p:sldId id="411" r:id="rId6"/>
    <p:sldId id="412" r:id="rId7"/>
    <p:sldId id="413" r:id="rId8"/>
    <p:sldId id="414" r:id="rId9"/>
    <p:sldId id="416" r:id="rId10"/>
    <p:sldId id="417" r:id="rId11"/>
    <p:sldId id="404" r:id="rId12"/>
    <p:sldId id="353" r:id="rId13"/>
    <p:sldId id="363" r:id="rId14"/>
    <p:sldId id="394" r:id="rId15"/>
    <p:sldId id="364" r:id="rId16"/>
    <p:sldId id="376" r:id="rId17"/>
    <p:sldId id="377" r:id="rId18"/>
    <p:sldId id="403" r:id="rId19"/>
    <p:sldId id="383" r:id="rId20"/>
    <p:sldId id="395" r:id="rId21"/>
    <p:sldId id="396" r:id="rId22"/>
    <p:sldId id="378" r:id="rId23"/>
    <p:sldId id="400" r:id="rId24"/>
    <p:sldId id="402" r:id="rId25"/>
    <p:sldId id="397" r:id="rId26"/>
    <p:sldId id="405" r:id="rId27"/>
  </p:sldIdLst>
  <p:sldSz cx="12192000" cy="6858000"/>
  <p:notesSz cx="9872663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C1514E"/>
    <a:srgbClr val="8000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>
      <p:cViewPr varScale="1">
        <p:scale>
          <a:sx n="81" d="100"/>
          <a:sy n="81" d="100"/>
        </p:scale>
        <p:origin x="108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1836" y="66"/>
      </p:cViewPr>
      <p:guideLst>
        <p:guide orient="horz" pos="2141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225" y="0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690183-20AA-4F0B-9388-8EADA5ED8BAE}" type="datetimeFigureOut">
              <a:rPr lang="en-GB"/>
              <a:pPr>
                <a:defRPr/>
              </a:pPr>
              <a:t>28/11/2014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1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225" y="6456611"/>
            <a:ext cx="4278154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55E19B-6817-4701-8C24-8184510AC3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5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9AC49-4BF2-4F60-9935-961BD82F89C6}" type="datetimeFigureOut">
              <a:rPr lang="en-GB" smtClean="0"/>
              <a:t>28/11/2014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4FC34-C377-416A-AE02-6360C3292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7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49313"/>
            <a:ext cx="4075113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FC34-C377-416A-AE02-6360C32925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6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FC34-C377-416A-AE02-6360C32925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21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4FC34-C377-416A-AE02-6360C32925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35" name="Freeform 11"/>
          <p:cNvSpPr>
            <a:spLocks noChangeAspect="1"/>
          </p:cNvSpPr>
          <p:nvPr userDrawn="1"/>
        </p:nvSpPr>
        <p:spPr bwMode="gray">
          <a:xfrm>
            <a:off x="383118" y="0"/>
            <a:ext cx="215900" cy="554038"/>
          </a:xfrm>
          <a:custGeom>
            <a:avLst/>
            <a:gdLst>
              <a:gd name="T0" fmla="*/ 120 w 120"/>
              <a:gd name="T1" fmla="*/ 328 h 411"/>
              <a:gd name="T2" fmla="*/ 120 w 120"/>
              <a:gd name="T3" fmla="*/ 0 h 411"/>
              <a:gd name="T4" fmla="*/ 0 w 120"/>
              <a:gd name="T5" fmla="*/ 0 h 411"/>
              <a:gd name="T6" fmla="*/ 0 w 120"/>
              <a:gd name="T7" fmla="*/ 411 h 411"/>
              <a:gd name="T8" fmla="*/ 120 w 120"/>
              <a:gd name="T9" fmla="*/ 328 h 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11"/>
              <a:gd name="T17" fmla="*/ 120 w 120"/>
              <a:gd name="T18" fmla="*/ 411 h 4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36" name="Freeform 12"/>
          <p:cNvSpPr>
            <a:spLocks noChangeAspect="1"/>
          </p:cNvSpPr>
          <p:nvPr userDrawn="1"/>
        </p:nvSpPr>
        <p:spPr bwMode="gray">
          <a:xfrm>
            <a:off x="383118" y="6238875"/>
            <a:ext cx="215900" cy="615950"/>
          </a:xfrm>
          <a:custGeom>
            <a:avLst/>
            <a:gdLst>
              <a:gd name="T0" fmla="*/ 0 w 120"/>
              <a:gd name="T1" fmla="*/ 85 h 456"/>
              <a:gd name="T2" fmla="*/ 0 w 120"/>
              <a:gd name="T3" fmla="*/ 456 h 456"/>
              <a:gd name="T4" fmla="*/ 120 w 120"/>
              <a:gd name="T5" fmla="*/ 456 h 456"/>
              <a:gd name="T6" fmla="*/ 120 w 120"/>
              <a:gd name="T7" fmla="*/ 0 h 456"/>
              <a:gd name="T8" fmla="*/ 0 w 120"/>
              <a:gd name="T9" fmla="*/ 85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456"/>
              <a:gd name="T17" fmla="*/ 120 w 120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719667" y="6467475"/>
            <a:ext cx="109452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accent2"/>
                </a:solidFill>
              </a:rPr>
              <a:t>Евгений Трофименко			</a:t>
            </a:r>
            <a:r>
              <a:rPr lang="en-US" sz="1200" b="1" dirty="0">
                <a:solidFill>
                  <a:schemeClr val="accent2"/>
                </a:solidFill>
              </a:rPr>
              <a:t>		</a:t>
            </a:r>
            <a:r>
              <a:rPr lang="ru-RU" sz="1200" b="1" dirty="0">
                <a:solidFill>
                  <a:schemeClr val="accent2"/>
                </a:solidFill>
              </a:rPr>
              <a:t>	</a:t>
            </a:r>
            <a:r>
              <a:rPr lang="en-US" sz="1200" b="1" dirty="0" smtClean="0">
                <a:solidFill>
                  <a:schemeClr val="accent2"/>
                </a:solidFill>
              </a:rPr>
              <a:t>raise@konvr.ru</a:t>
            </a:r>
          </a:p>
          <a:p>
            <a:pPr>
              <a:spcBef>
                <a:spcPct val="50000"/>
              </a:spcBef>
              <a:defRPr/>
            </a:pPr>
            <a:endParaRPr lang="en-GB" sz="1200" b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ise@konv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rectcalls.ru/" TargetMode="External"/><Relationship Id="rId5" Type="http://schemas.openxmlformats.org/officeDocument/2006/relationships/hyperlink" Target="mailto:i@it-revolution.ru" TargetMode="External"/><Relationship Id="rId4" Type="http://schemas.openxmlformats.org/officeDocument/2006/relationships/hyperlink" Target="http://konvr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ise@konvr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rectcalls.ru/" TargetMode="External"/><Relationship Id="rId5" Type="http://schemas.openxmlformats.org/officeDocument/2006/relationships/hyperlink" Target="mailto:i@it-revolution.ru" TargetMode="External"/><Relationship Id="rId4" Type="http://schemas.openxmlformats.org/officeDocument/2006/relationships/hyperlink" Target="http://konvr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vents.yandex.ru/lib/talks/823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konvr.ru/pgs_cases.php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pgs_cases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pgs_cases.ph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onvr.ru/pgs_cases.php?id=11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onvr.ru/" TargetMode="External"/><Relationship Id="rId2" Type="http://schemas.openxmlformats.org/officeDocument/2006/relationships/hyperlink" Target="mailto:raise@konvr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irectcalls.ru/" TargetMode="External"/><Relationship Id="rId4" Type="http://schemas.openxmlformats.org/officeDocument/2006/relationships/hyperlink" Target="mailto:i@it-revolution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75520" y="785813"/>
            <a:ext cx="7772400" cy="24574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>
                <a:solidFill>
                  <a:srgbClr val="FF6600"/>
                </a:solidFill>
              </a:rPr>
              <a:t>Почему А</a:t>
            </a:r>
            <a:r>
              <a:rPr lang="en-US" sz="3600" b="1" dirty="0">
                <a:solidFill>
                  <a:srgbClr val="FF6600"/>
                </a:solidFill>
              </a:rPr>
              <a:t>/</a:t>
            </a:r>
            <a:r>
              <a:rPr lang="ru-RU" sz="3600" b="1" dirty="0">
                <a:solidFill>
                  <a:srgbClr val="FF6600"/>
                </a:solidFill>
              </a:rPr>
              <a:t>Б тестирования</a:t>
            </a:r>
            <a:br>
              <a:rPr lang="ru-RU" sz="3600" b="1" dirty="0">
                <a:solidFill>
                  <a:srgbClr val="FF6600"/>
                </a:solidFill>
              </a:rPr>
            </a:br>
            <a:r>
              <a:rPr lang="ru-RU" sz="8800" b="1" dirty="0">
                <a:solidFill>
                  <a:srgbClr val="FF6600"/>
                </a:solidFill>
              </a:rPr>
              <a:t>устарели?</a:t>
            </a:r>
            <a:r>
              <a:rPr lang="en-US" sz="2400" b="1" dirty="0">
                <a:solidFill>
                  <a:srgbClr val="FF6600"/>
                </a:solidFill>
                <a:latin typeface="Elephant" pitchFamily="18" charset="0"/>
              </a:rPr>
              <a:t/>
            </a:r>
            <a:br>
              <a:rPr lang="en-US" sz="2400" b="1" dirty="0">
                <a:solidFill>
                  <a:srgbClr val="FF6600"/>
                </a:solidFill>
                <a:latin typeface="Elephant" pitchFamily="18" charset="0"/>
              </a:rPr>
            </a:br>
            <a:r>
              <a:rPr lang="ru-RU" sz="2400" b="1" dirty="0">
                <a:solidFill>
                  <a:srgbClr val="FF6600"/>
                </a:solidFill>
              </a:rPr>
              <a:t>Находим триггерные </a:t>
            </a:r>
            <a:r>
              <a:rPr lang="ru-RU" sz="2400" b="1" dirty="0" err="1">
                <a:solidFill>
                  <a:srgbClr val="FF6600"/>
                </a:solidFill>
              </a:rPr>
              <a:t>лендинги</a:t>
            </a:r>
            <a:r>
              <a:rPr lang="ru-RU" sz="2400" b="1" dirty="0">
                <a:solidFill>
                  <a:srgbClr val="FF6600"/>
                </a:solidFill>
              </a:rPr>
              <a:t> из 1 000 000 вариантов</a:t>
            </a:r>
            <a:r>
              <a:rPr lang="ru-RU" sz="2400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1" y="3571875"/>
            <a:ext cx="3425825" cy="23050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000" i="1" kern="1200" dirty="0"/>
              <a:t>Основатель, исполнение</a:t>
            </a:r>
          </a:p>
          <a:p>
            <a:pPr marL="0" indent="0" eaLnBrk="1" hangingPunct="1">
              <a:buNone/>
              <a:defRPr/>
            </a:pPr>
            <a:r>
              <a:rPr lang="ru-RU" sz="2000" kern="1200" dirty="0"/>
              <a:t>Евгений Трофименко</a:t>
            </a:r>
            <a:endParaRPr lang="en-US" sz="2000" kern="1200" dirty="0"/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3"/>
              </a:rPr>
              <a:t>raise@konvr.ru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4"/>
              </a:rPr>
              <a:t>http://konvr.ru/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/>
              <a:t> </a:t>
            </a:r>
            <a:r>
              <a:rPr lang="en-US" sz="2000" u="sng" kern="1200" dirty="0" err="1"/>
              <a:t>eugene.trofimenko</a:t>
            </a:r>
            <a:endParaRPr lang="en-US" sz="2000" u="sng" kern="1200" dirty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7032104" y="3575994"/>
            <a:ext cx="30780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2000" i="1" dirty="0"/>
              <a:t>Партнерское агентство</a:t>
            </a:r>
          </a:p>
          <a:p>
            <a:pPr marL="0" indent="0" eaLnBrk="1" hangingPunct="1">
              <a:buNone/>
              <a:defRPr/>
            </a:pPr>
            <a:r>
              <a:rPr lang="ru-RU" sz="2000" dirty="0" err="1"/>
              <a:t>Даниэл</a:t>
            </a:r>
            <a:r>
              <a:rPr lang="ru-RU" sz="2000" dirty="0"/>
              <a:t> </a:t>
            </a:r>
            <a:r>
              <a:rPr lang="ru-RU" sz="2000" dirty="0" err="1"/>
              <a:t>Херени</a:t>
            </a:r>
            <a:endParaRPr lang="ru-RU" sz="2000" dirty="0"/>
          </a:p>
          <a:p>
            <a:pPr marL="0" indent="0" eaLnBrk="1" hangingPunct="1">
              <a:buNone/>
              <a:defRPr/>
            </a:pPr>
            <a:r>
              <a:rPr lang="en-GB" sz="2000" u="sng" dirty="0" err="1" smtClean="0">
                <a:hlinkClick r:id="rId5"/>
              </a:rPr>
              <a:t>i</a:t>
            </a:r>
            <a:r>
              <a:rPr lang="en-US" sz="2000" u="sng" dirty="0" smtClean="0">
                <a:hlinkClick r:id="rId5"/>
              </a:rPr>
              <a:t>@it-revolution.ru</a:t>
            </a:r>
            <a:r>
              <a:rPr lang="en-US" sz="2000" u="sng" dirty="0" smtClean="0"/>
              <a:t> </a:t>
            </a:r>
            <a:r>
              <a:rPr lang="ru-RU" sz="2000" u="sng" dirty="0" smtClean="0"/>
              <a:t> </a:t>
            </a:r>
            <a:endParaRPr lang="ru-RU" sz="2000" u="sng" dirty="0"/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hlinkClick r:id="rId6"/>
              </a:rPr>
              <a:t>http://directcalls.ru</a:t>
            </a: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 </a:t>
            </a:r>
            <a:r>
              <a:rPr lang="en-US" sz="2000" u="sng" dirty="0"/>
              <a:t>da3lan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+7 (495) 532-64-31</a:t>
            </a:r>
          </a:p>
        </p:txBody>
      </p:sp>
    </p:spTree>
    <p:extLst>
      <p:ext uri="{BB962C8B-B14F-4D97-AF65-F5344CB8AC3E}">
        <p14:creationId xmlns:p14="http://schemas.microsoft.com/office/powerpoint/2010/main" val="50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66938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sz="4000" dirty="0"/>
              <a:t>Альтернатива – </a:t>
            </a:r>
            <a:r>
              <a:rPr lang="en-GB" sz="4000" dirty="0" err="1"/>
              <a:t>Konvr</a:t>
            </a:r>
            <a:endParaRPr lang="ru-RU" sz="40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79376" y="1857375"/>
            <a:ext cx="11305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95600" y="1600201"/>
            <a:ext cx="9086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2000" kern="0" smtClean="0"/>
              <a:t>Для проверки </a:t>
            </a:r>
            <a:r>
              <a:rPr lang="ru-RU" sz="2000" b="1" kern="0" smtClean="0"/>
              <a:t>100 000 вариаций </a:t>
            </a:r>
          </a:p>
          <a:p>
            <a:pPr marL="0" indent="0">
              <a:buFont typeface="Arial" charset="0"/>
              <a:buNone/>
            </a:pPr>
            <a:r>
              <a:rPr lang="ru-RU" sz="2000" kern="0" smtClean="0"/>
              <a:t>достаточно достичь </a:t>
            </a:r>
            <a:r>
              <a:rPr lang="ru-RU" sz="2000" b="1" kern="0" smtClean="0"/>
              <a:t>1000 конверсий</a:t>
            </a:r>
            <a:br>
              <a:rPr lang="ru-RU" sz="2000" b="1" kern="0" smtClean="0"/>
            </a:br>
            <a:r>
              <a:rPr lang="ru-RU" sz="2000" kern="0" smtClean="0"/>
              <a:t/>
            </a:r>
            <a:br>
              <a:rPr lang="ru-RU" sz="2000" kern="0" smtClean="0"/>
            </a:br>
            <a:r>
              <a:rPr lang="ru-RU" sz="2000" kern="0" smtClean="0"/>
              <a:t/>
            </a:r>
            <a:br>
              <a:rPr lang="ru-RU" sz="20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r>
              <a:rPr lang="ru-RU" sz="1600" kern="0" smtClean="0"/>
              <a:t/>
            </a:r>
            <a:br>
              <a:rPr lang="ru-RU" sz="1600" kern="0" smtClean="0"/>
            </a:br>
            <a:endParaRPr lang="en-GB" sz="1600" kern="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348687"/>
              </p:ext>
            </p:extLst>
          </p:nvPr>
        </p:nvGraphicFramePr>
        <p:xfrm>
          <a:off x="3287688" y="3212976"/>
          <a:ext cx="5863786" cy="190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003"/>
                <a:gridCol w="828675"/>
                <a:gridCol w="928151"/>
                <a:gridCol w="1071149"/>
                <a:gridCol w="1081808"/>
              </a:tblGrid>
              <a:tr h="755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Количество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вариаций</a:t>
                      </a:r>
                      <a:r>
                        <a:rPr lang="en-GB" sz="1100" dirty="0">
                          <a:effectLst/>
                        </a:rPr>
                        <a:t> ЛП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1 001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10 001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100 001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92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А/Б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10 000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1 000 000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10 000 000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8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МВТ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5 050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50 050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500 050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 </a:t>
                      </a:r>
                      <a:r>
                        <a:rPr lang="en-GB" sz="1100" dirty="0" smtClean="0">
                          <a:effectLst/>
                        </a:rPr>
                        <a:t>000 050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effectLst/>
                        </a:rPr>
                        <a:t>Konvr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1000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</a:rPr>
                        <a:t>1000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1000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1000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3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95600" y="785813"/>
            <a:ext cx="7772400" cy="2457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err="1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3600" b="1" dirty="0">
                <a:solidFill>
                  <a:srgbClr val="FF6600"/>
                </a:solidFill>
              </a:rPr>
              <a:t>Почему А</a:t>
            </a:r>
            <a:r>
              <a:rPr lang="en-US" sz="3600" b="1" dirty="0">
                <a:solidFill>
                  <a:srgbClr val="FF6600"/>
                </a:solidFill>
              </a:rPr>
              <a:t>/</a:t>
            </a:r>
            <a:r>
              <a:rPr lang="ru-RU" sz="3600" b="1" dirty="0">
                <a:solidFill>
                  <a:srgbClr val="FF6600"/>
                </a:solidFill>
              </a:rPr>
              <a:t>Б тестирования устарели?</a:t>
            </a:r>
            <a:r>
              <a:rPr lang="en-US" sz="2400" b="1" dirty="0">
                <a:solidFill>
                  <a:srgbClr val="FF6600"/>
                </a:solidFill>
                <a:latin typeface="Elephant" pitchFamily="18" charset="0"/>
              </a:rPr>
              <a:t/>
            </a:r>
            <a:br>
              <a:rPr lang="en-US" sz="2400" b="1" dirty="0">
                <a:solidFill>
                  <a:srgbClr val="FF6600"/>
                </a:solidFill>
                <a:latin typeface="Elephant" pitchFamily="18" charset="0"/>
              </a:rPr>
            </a:br>
            <a:r>
              <a:rPr lang="ru-RU" sz="2400" b="1" dirty="0">
                <a:solidFill>
                  <a:srgbClr val="FF6600"/>
                </a:solidFill>
              </a:rPr>
              <a:t>Находим триггерные </a:t>
            </a:r>
            <a:r>
              <a:rPr lang="ru-RU" sz="2400" b="1" dirty="0" err="1">
                <a:solidFill>
                  <a:srgbClr val="FF6600"/>
                </a:solidFill>
              </a:rPr>
              <a:t>лендинги</a:t>
            </a:r>
            <a:r>
              <a:rPr lang="ru-RU" sz="2400" b="1" dirty="0">
                <a:solidFill>
                  <a:srgbClr val="FF6600"/>
                </a:solidFill>
              </a:rPr>
              <a:t> из 1 000 000 вариантов</a:t>
            </a:r>
            <a:r>
              <a:rPr lang="ru-RU" sz="2400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1" y="3571875"/>
            <a:ext cx="3425825" cy="23050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000" i="1" kern="1200" dirty="0"/>
              <a:t>Основатель, исполнение</a:t>
            </a:r>
          </a:p>
          <a:p>
            <a:pPr marL="0" indent="0" eaLnBrk="1" hangingPunct="1">
              <a:buNone/>
              <a:defRPr/>
            </a:pPr>
            <a:r>
              <a:rPr lang="ru-RU" sz="2000" kern="1200" dirty="0"/>
              <a:t>Евгений Трофименко</a:t>
            </a:r>
            <a:endParaRPr lang="en-US" sz="2000" kern="1200" dirty="0"/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3"/>
              </a:rPr>
              <a:t>raise@konvr.ru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4"/>
              </a:rPr>
              <a:t>http://konvr.ru/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/>
              <a:t> </a:t>
            </a:r>
            <a:r>
              <a:rPr lang="en-US" sz="2000" u="sng" kern="1200" dirty="0" err="1"/>
              <a:t>eugene.trofimenko</a:t>
            </a:r>
            <a:endParaRPr lang="en-US" sz="2000" u="sng" kern="1200" dirty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816080" y="3573016"/>
            <a:ext cx="30780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2000" i="1" dirty="0"/>
              <a:t>Партнерское агентство</a:t>
            </a:r>
          </a:p>
          <a:p>
            <a:pPr marL="0" indent="0" eaLnBrk="1" hangingPunct="1">
              <a:buNone/>
              <a:defRPr/>
            </a:pPr>
            <a:r>
              <a:rPr lang="ru-RU" sz="2000" dirty="0" err="1"/>
              <a:t>Даниэл</a:t>
            </a:r>
            <a:r>
              <a:rPr lang="ru-RU" sz="2000" dirty="0"/>
              <a:t> </a:t>
            </a:r>
            <a:r>
              <a:rPr lang="ru-RU" sz="2000" dirty="0" err="1"/>
              <a:t>Херени</a:t>
            </a:r>
            <a:endParaRPr lang="ru-RU" sz="2000" dirty="0"/>
          </a:p>
          <a:p>
            <a:pPr marL="0" indent="0" eaLnBrk="1" hangingPunct="1">
              <a:buNone/>
              <a:defRPr/>
            </a:pPr>
            <a:r>
              <a:rPr lang="en-GB" sz="2000" u="sng" dirty="0" err="1">
                <a:hlinkClick r:id="rId5"/>
              </a:rPr>
              <a:t>i</a:t>
            </a:r>
            <a:r>
              <a:rPr lang="en-US" sz="2000" u="sng" dirty="0">
                <a:hlinkClick r:id="rId5"/>
              </a:rPr>
              <a:t>@it-revolution.ru</a:t>
            </a:r>
            <a:r>
              <a:rPr lang="en-US" sz="2000" u="sng" dirty="0"/>
              <a:t> </a:t>
            </a:r>
            <a:r>
              <a:rPr lang="ru-RU" sz="2000" u="sng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hlinkClick r:id="rId6"/>
              </a:rPr>
              <a:t>http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hlinkClick r:id="rId6"/>
              </a:rPr>
              <a:t>://directcalls.ru</a:t>
            </a: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 </a:t>
            </a:r>
            <a:r>
              <a:rPr lang="en-US" sz="2000" u="sng" dirty="0"/>
              <a:t>da3lan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+7 (495) 532-64-31</a:t>
            </a:r>
          </a:p>
        </p:txBody>
      </p:sp>
    </p:spTree>
    <p:extLst>
      <p:ext uri="{BB962C8B-B14F-4D97-AF65-F5344CB8AC3E}">
        <p14:creationId xmlns:p14="http://schemas.microsoft.com/office/powerpoint/2010/main" val="29366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sz="4000" dirty="0"/>
              <a:t>С чего начинаем: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5"/>
            <a:ext cx="77866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u="sng" dirty="0"/>
              <a:t>Желание</a:t>
            </a:r>
            <a:r>
              <a:rPr lang="ru-RU" sz="2400" dirty="0"/>
              <a:t>: хотим проверять много факторов и их совокупности. Когда мы хотим этого? Еще вчера!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u="sng" dirty="0"/>
              <a:t>Проблема</a:t>
            </a:r>
            <a:r>
              <a:rPr lang="ru-RU" sz="2400" dirty="0"/>
              <a:t>: вариантов очень много. Сейчас с большим числом вариаций никто не работает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u="sng" dirty="0"/>
              <a:t>Возможности</a:t>
            </a:r>
            <a:r>
              <a:rPr lang="ru-RU" sz="2400" dirty="0"/>
              <a:t>: огромный потенциал роста конверсии при полном попадании в интересы посетителя. Как ключ и замок.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Есть ли решение? Всегда ограничивать себя?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Решение есть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konvr.ru</a:t>
            </a:r>
            <a:endParaRPr lang="ru-RU" sz="2400" b="1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6" y="1700808"/>
            <a:ext cx="7674049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 b="1" dirty="0">
                <a:solidFill>
                  <a:srgbClr val="FF6600"/>
                </a:solidFill>
              </a:rPr>
              <a:t>Интерактивное машинное обучение</a:t>
            </a:r>
          </a:p>
          <a:p>
            <a:endParaRPr lang="ru-RU" sz="2000" dirty="0"/>
          </a:p>
          <a:p>
            <a:r>
              <a:rPr lang="ru-RU" dirty="0" smtClean="0"/>
              <a:t>Мы не обязаны взять много данных, сегментировать  и выдать окончательный ответ. Да и невозможно это. Сегменты будут слишком маленькие, недостоверные.</a:t>
            </a:r>
          </a:p>
          <a:p>
            <a:endParaRPr lang="ru-RU" dirty="0"/>
          </a:p>
          <a:p>
            <a:r>
              <a:rPr lang="ru-RU" dirty="0" smtClean="0"/>
              <a:t>Но мы можем проверять наши гипотезы интерактивно, прямо сейчас показывая посетителю тот </a:t>
            </a:r>
            <a:r>
              <a:rPr lang="ru-RU" dirty="0" err="1" smtClean="0"/>
              <a:t>лендинг</a:t>
            </a:r>
            <a:r>
              <a:rPr lang="ru-RU" dirty="0" smtClean="0"/>
              <a:t>, который считаем перспективным сейчас. И находить лучший.</a:t>
            </a:r>
          </a:p>
          <a:p>
            <a:endParaRPr lang="ru-RU" sz="2400" u="sng" dirty="0"/>
          </a:p>
          <a:p>
            <a:pPr marL="342900" indent="-342900">
              <a:buFont typeface="Arial" charset="0"/>
              <a:buChar char="•"/>
            </a:pPr>
            <a:r>
              <a:rPr lang="ru-RU" sz="2400" b="1" dirty="0">
                <a:solidFill>
                  <a:srgbClr val="FF6600"/>
                </a:solidFill>
              </a:rPr>
              <a:t>Аккуратная работа с малыми данными</a:t>
            </a:r>
          </a:p>
          <a:p>
            <a:endParaRPr lang="ru-RU" dirty="0" smtClean="0"/>
          </a:p>
          <a:p>
            <a:r>
              <a:rPr lang="ru-RU" dirty="0" smtClean="0"/>
              <a:t>Вот с такими вещами: (4 показа, 2 действия) – как быть?</a:t>
            </a:r>
          </a:p>
          <a:p>
            <a:r>
              <a:rPr lang="ru-RU" dirty="0" smtClean="0"/>
              <a:t>Все выбрасывают такие данные, а польза в них есть.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71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 этой же теме:</a:t>
            </a:r>
            <a:endParaRPr lang="ru-RU" sz="3600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6" y="1857375"/>
            <a:ext cx="738601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/>
              <a:t>Григорий </a:t>
            </a:r>
            <a:r>
              <a:rPr lang="ru-RU" sz="2400" i="1" dirty="0" err="1"/>
              <a:t>Бакунов</a:t>
            </a:r>
            <a:r>
              <a:rPr lang="ru-RU" sz="2400" i="1" dirty="0"/>
              <a:t>, Яндекс</a:t>
            </a:r>
          </a:p>
          <a:p>
            <a:r>
              <a:rPr lang="en-US" sz="2000" dirty="0">
                <a:hlinkClick r:id="rId2"/>
              </a:rPr>
              <a:t>https://events.yandex.ru/lib/talks/823/</a:t>
            </a:r>
            <a:endParaRPr lang="ru-RU" sz="2000" dirty="0"/>
          </a:p>
          <a:p>
            <a:r>
              <a:rPr lang="en-US" sz="2400" u="sng" dirty="0"/>
              <a:t>Landing Page: </a:t>
            </a:r>
            <a:r>
              <a:rPr lang="ru-RU" sz="2400" u="sng" dirty="0"/>
              <a:t>другой подход</a:t>
            </a:r>
            <a:r>
              <a:rPr lang="ru-RU" sz="2400" dirty="0"/>
              <a:t> </a:t>
            </a:r>
          </a:p>
          <a:p>
            <a:r>
              <a:rPr lang="en-US" sz="2000" dirty="0" err="1"/>
              <a:t>Yac</a:t>
            </a:r>
            <a:r>
              <a:rPr lang="en-US" sz="2000" dirty="0"/>
              <a:t>/M, </a:t>
            </a:r>
            <a:r>
              <a:rPr lang="ru-RU" sz="2000" dirty="0"/>
              <a:t>май 2013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Отличия:</a:t>
            </a:r>
          </a:p>
          <a:p>
            <a:r>
              <a:rPr lang="ru-RU" sz="2000" dirty="0"/>
              <a:t>Там – только три </a:t>
            </a:r>
            <a:r>
              <a:rPr lang="ru-RU" sz="2000" dirty="0" err="1"/>
              <a:t>лендинга</a:t>
            </a:r>
            <a:r>
              <a:rPr lang="ru-RU" sz="2000" dirty="0"/>
              <a:t>, но очень много </a:t>
            </a:r>
            <a:r>
              <a:rPr lang="ru-RU" sz="2000" dirty="0" err="1"/>
              <a:t>таргетингов</a:t>
            </a:r>
            <a:r>
              <a:rPr lang="ru-RU" sz="2000" dirty="0"/>
              <a:t> (перемножение сегментов аудитории </a:t>
            </a:r>
            <a:r>
              <a:rPr lang="en-US" sz="2000" dirty="0" err="1"/>
              <a:t>facebook</a:t>
            </a:r>
            <a:r>
              <a:rPr lang="ru-RU" sz="2000" dirty="0"/>
              <a:t>)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Почему работает (</a:t>
            </a:r>
            <a:r>
              <a:rPr lang="ru-RU" sz="2000" dirty="0" err="1"/>
              <a:t>имхо</a:t>
            </a:r>
            <a:r>
              <a:rPr lang="ru-RU" sz="2000" dirty="0"/>
              <a:t>):</a:t>
            </a:r>
          </a:p>
          <a:p>
            <a:r>
              <a:rPr lang="ru-RU" sz="2000" dirty="0"/>
              <a:t>Машинное обучение</a:t>
            </a:r>
            <a:r>
              <a:rPr lang="en-US" sz="2000" dirty="0"/>
              <a:t> </a:t>
            </a:r>
            <a:r>
              <a:rPr lang="ru-RU" sz="2000" dirty="0"/>
              <a:t>не игнорирует малую статистику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893926"/>
            <a:ext cx="3719149" cy="19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2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Кейс: модель пользователя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5"/>
            <a:ext cx="77866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err="1"/>
              <a:t>Лендинг</a:t>
            </a:r>
            <a:r>
              <a:rPr lang="ru-RU" sz="2000" dirty="0"/>
              <a:t>: 6 факторов по 6 значений</a:t>
            </a:r>
            <a:r>
              <a:rPr lang="en-US" sz="2000" dirty="0"/>
              <a:t>  = </a:t>
            </a:r>
            <a:r>
              <a:rPr lang="ru-RU" sz="2000" dirty="0"/>
              <a:t>46656 штук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Модель:</a:t>
            </a:r>
            <a:r>
              <a:rPr lang="ru-RU" sz="2000" b="1" dirty="0"/>
              <a:t> самая лучшая комбинация имеет конверсию 50%</a:t>
            </a:r>
          </a:p>
          <a:p>
            <a:r>
              <a:rPr lang="ru-RU" sz="2000" b="1" dirty="0"/>
              <a:t>При любой ошибке конверсия падает в 2 раза</a:t>
            </a:r>
            <a:endParaRPr lang="ru-RU" sz="2400" b="1" dirty="0"/>
          </a:p>
          <a:p>
            <a:r>
              <a:rPr lang="ru-RU" sz="1600" dirty="0"/>
              <a:t>Угадано	Конверсия</a:t>
            </a:r>
          </a:p>
          <a:p>
            <a:r>
              <a:rPr lang="ru-RU" sz="1600" dirty="0"/>
              <a:t>6	50.00%</a:t>
            </a:r>
          </a:p>
          <a:p>
            <a:r>
              <a:rPr lang="ru-RU" sz="1600" dirty="0"/>
              <a:t>5 	25.00%</a:t>
            </a:r>
          </a:p>
          <a:p>
            <a:r>
              <a:rPr lang="ru-RU" sz="1600" dirty="0"/>
              <a:t>4 	12.50%</a:t>
            </a:r>
          </a:p>
          <a:p>
            <a:r>
              <a:rPr lang="ru-RU" sz="1600" dirty="0"/>
              <a:t>3 	6.25%</a:t>
            </a:r>
          </a:p>
          <a:p>
            <a:r>
              <a:rPr lang="ru-RU" sz="1600" dirty="0"/>
              <a:t>2 	3.13%</a:t>
            </a:r>
          </a:p>
          <a:p>
            <a:r>
              <a:rPr lang="ru-RU" sz="1600" dirty="0"/>
              <a:t>1 	1.56%</a:t>
            </a:r>
          </a:p>
          <a:p>
            <a:r>
              <a:rPr lang="ru-RU" sz="2000" dirty="0"/>
              <a:t>* Усложним модель – возьмем 6 равноправных непересекающихся лучших комбинаций, такую задачу «сливом» </a:t>
            </a:r>
            <a:r>
              <a:rPr lang="ru-RU" sz="2000" dirty="0" err="1"/>
              <a:t>рандомного</a:t>
            </a:r>
            <a:r>
              <a:rPr lang="ru-RU" sz="2000" dirty="0"/>
              <a:t> трафика не решить.</a:t>
            </a:r>
          </a:p>
        </p:txBody>
      </p:sp>
    </p:spTree>
    <p:extLst>
      <p:ext uri="{BB962C8B-B14F-4D97-AF65-F5344CB8AC3E}">
        <p14:creationId xmlns:p14="http://schemas.microsoft.com/office/powerpoint/2010/main" val="34464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Кейс: рост </a:t>
            </a:r>
            <a:r>
              <a:rPr lang="ru-RU" dirty="0"/>
              <a:t>конверсии </a:t>
            </a:r>
            <a:r>
              <a:rPr lang="ru-RU" sz="4000" dirty="0"/>
              <a:t>(модель)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3387" y="5301208"/>
            <a:ext cx="5590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Скрипт «пользователя» «просматривает» </a:t>
            </a:r>
            <a:r>
              <a:rPr lang="ru-RU" dirty="0" err="1" smtClean="0"/>
              <a:t>лендинг</a:t>
            </a:r>
            <a:endParaRPr lang="ru-RU" dirty="0" smtClean="0"/>
          </a:p>
          <a:p>
            <a:r>
              <a:rPr lang="ru-RU" dirty="0" smtClean="0"/>
              <a:t>и делает действия на основе модели</a:t>
            </a:r>
          </a:p>
          <a:p>
            <a:r>
              <a:rPr lang="ru-RU" dirty="0" smtClean="0"/>
              <a:t>Еще кейсы: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konvr.ru/pgs_cases.php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http://konvr.ru/i/c/3_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556793"/>
            <a:ext cx="55721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Кейс: доля </a:t>
            </a:r>
            <a:r>
              <a:rPr lang="ru-RU" dirty="0"/>
              <a:t>угаданных </a:t>
            </a:r>
            <a:r>
              <a:rPr lang="ru-RU" sz="4000" dirty="0"/>
              <a:t>(модель)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1643064"/>
            <a:ext cx="59721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3387" y="5301208"/>
            <a:ext cx="55908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Скрипт «пользователя» «просматривает» </a:t>
            </a:r>
            <a:r>
              <a:rPr lang="ru-RU" dirty="0" err="1" smtClean="0"/>
              <a:t>лендинг</a:t>
            </a:r>
            <a:endParaRPr lang="ru-RU" dirty="0" smtClean="0"/>
          </a:p>
          <a:p>
            <a:r>
              <a:rPr lang="ru-RU" dirty="0" smtClean="0"/>
              <a:t>и делает действия на основе модели</a:t>
            </a:r>
          </a:p>
          <a:p>
            <a:r>
              <a:rPr lang="ru-RU" dirty="0" smtClean="0"/>
              <a:t>Еще кейсы: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konvr.ru/pgs_cases.php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Много таких моделей: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6"/>
            <a:ext cx="778668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И при увеличении числа факторов:</a:t>
            </a:r>
          </a:p>
          <a:p>
            <a:r>
              <a:rPr lang="ru-RU" sz="2800" dirty="0"/>
              <a:t>6, 9, 12, 15</a:t>
            </a:r>
          </a:p>
          <a:p>
            <a:endParaRPr lang="ru-RU" sz="2800" dirty="0"/>
          </a:p>
          <a:p>
            <a:r>
              <a:rPr lang="ru-RU" sz="2800" dirty="0"/>
              <a:t>И при уменьшении разницы при ошибке:</a:t>
            </a:r>
          </a:p>
          <a:p>
            <a:r>
              <a:rPr lang="ru-RU" sz="2800" dirty="0"/>
              <a:t>Делим на 2, 1.5, 1.333, 1.2</a:t>
            </a:r>
          </a:p>
          <a:p>
            <a:endParaRPr lang="ru-RU" sz="2800" dirty="0"/>
          </a:p>
          <a:p>
            <a:pPr algn="ctr"/>
            <a:r>
              <a:rPr lang="ru-RU" sz="6000" dirty="0">
                <a:solidFill>
                  <a:srgbClr val="FF0000"/>
                </a:solidFill>
              </a:rPr>
              <a:t>Результат: успех</a:t>
            </a:r>
          </a:p>
          <a:p>
            <a:pPr algn="ctr"/>
            <a:endParaRPr lang="ru-RU" sz="2000" dirty="0">
              <a:hlinkClick r:id="rId2"/>
            </a:endParaRPr>
          </a:p>
          <a:p>
            <a:pPr algn="ctr"/>
            <a:r>
              <a:rPr lang="en-US" sz="2000" dirty="0">
                <a:hlinkClick r:id="rId2"/>
              </a:rPr>
              <a:t>http://konvr.ru/pgs_cases.php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13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1</a:t>
            </a:r>
            <a:r>
              <a:rPr lang="ru-RU" dirty="0" smtClean="0">
                <a:solidFill>
                  <a:srgbClr val="FF0000"/>
                </a:solidFill>
              </a:rPr>
              <a:t>: рост на 67%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1916832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Сайт: </a:t>
            </a:r>
            <a:r>
              <a:rPr lang="en-US" sz="2400" u="sng" dirty="0"/>
              <a:t>bigpicture.ru</a:t>
            </a:r>
          </a:p>
          <a:p>
            <a:r>
              <a:rPr lang="ru-RU" sz="2400" dirty="0"/>
              <a:t>Срок: 3 недели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Конверсия = клик по рекламе, улучшаем </a:t>
            </a:r>
            <a:r>
              <a:rPr lang="en-US" sz="2400" dirty="0"/>
              <a:t>CTR</a:t>
            </a:r>
            <a:endParaRPr lang="ru-RU" sz="2400" dirty="0"/>
          </a:p>
          <a:p>
            <a:r>
              <a:rPr lang="ru-RU" sz="2400" b="1" dirty="0"/>
              <a:t>Исходный </a:t>
            </a:r>
            <a:r>
              <a:rPr lang="en-US" sz="2400" b="1" dirty="0"/>
              <a:t>CTR: </a:t>
            </a:r>
            <a:r>
              <a:rPr lang="ru-RU" sz="2400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0.52%</a:t>
            </a:r>
          </a:p>
          <a:p>
            <a:r>
              <a:rPr lang="ru-RU" sz="2400" b="1" dirty="0"/>
              <a:t>Достигнутый </a:t>
            </a:r>
            <a:r>
              <a:rPr lang="en-US" sz="2400" b="1" dirty="0"/>
              <a:t>CTR: </a:t>
            </a:r>
            <a:r>
              <a:rPr lang="en-US" sz="2400" b="1" dirty="0">
                <a:solidFill>
                  <a:srgbClr val="FF0000"/>
                </a:solidFill>
              </a:rPr>
              <a:t>0.87%</a:t>
            </a:r>
          </a:p>
          <a:p>
            <a:endParaRPr lang="en-US" sz="1600" dirty="0"/>
          </a:p>
          <a:p>
            <a:r>
              <a:rPr lang="ru-RU" sz="1600" u="sng" dirty="0"/>
              <a:t>Работа с 15 параметрами оформления </a:t>
            </a:r>
            <a:r>
              <a:rPr lang="ru-RU" sz="1600" dirty="0"/>
              <a:t>(РСЯ):</a:t>
            </a:r>
          </a:p>
          <a:p>
            <a:r>
              <a:rPr lang="ru-RU" sz="1600" dirty="0"/>
              <a:t>ориентация, цвета, фоны, иконки, шрифты, размеры, т.д.</a:t>
            </a:r>
          </a:p>
          <a:p>
            <a:r>
              <a:rPr lang="ru-RU" sz="2400" dirty="0"/>
              <a:t>Уникальных оформлений: </a:t>
            </a:r>
            <a:r>
              <a:rPr lang="ru-RU" sz="2400" u="sng" dirty="0"/>
              <a:t>4976640 вариантов</a:t>
            </a:r>
          </a:p>
          <a:p>
            <a:endParaRPr lang="ru-RU" sz="2000" u="sng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37" y="1916832"/>
            <a:ext cx="49280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Идеальный </a:t>
            </a:r>
            <a:r>
              <a:rPr lang="ru-RU" sz="4000" dirty="0" err="1" smtClean="0"/>
              <a:t>Лендинг</a:t>
            </a:r>
            <a:r>
              <a:rPr lang="ru-RU" sz="4000" dirty="0" smtClean="0"/>
              <a:t> Пейдж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= максимальная конверсия</a:t>
            </a:r>
            <a:br>
              <a:rPr lang="ru-RU" dirty="0" smtClean="0"/>
            </a:br>
            <a:endParaRPr lang="en-GB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4337"/>
            <a:ext cx="4570075" cy="459702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400" dirty="0"/>
          </a:p>
          <a:p>
            <a:pPr marL="0" lvl="0" indent="0">
              <a:buNone/>
            </a:pPr>
            <a:endParaRPr lang="ru-RU" sz="1400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Клуб Предпринимателей Инструменты интернет маркетинга для малого бизне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60" y="1556792"/>
            <a:ext cx="3629991" cy="34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1022" y="5229200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Цель: найти идеальный </a:t>
            </a:r>
            <a:r>
              <a:rPr lang="ru-RU" dirty="0" err="1"/>
              <a:t>ленинг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2</a:t>
            </a:r>
            <a:r>
              <a:rPr lang="ru-RU" dirty="0" smtClean="0">
                <a:solidFill>
                  <a:srgbClr val="FF0000"/>
                </a:solidFill>
              </a:rPr>
              <a:t>: рост на 68%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1916833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Сайт: </a:t>
            </a:r>
            <a:r>
              <a:rPr lang="en-US" sz="2400" u="sng" dirty="0"/>
              <a:t>muzhzdorov.ru</a:t>
            </a:r>
          </a:p>
          <a:p>
            <a:r>
              <a:rPr lang="ru-RU" sz="2400" dirty="0"/>
              <a:t>Срок: 4 недели</a:t>
            </a:r>
          </a:p>
          <a:p>
            <a:endParaRPr lang="en-US" sz="2000" dirty="0"/>
          </a:p>
          <a:p>
            <a:r>
              <a:rPr lang="ru-RU" sz="2000" dirty="0"/>
              <a:t>Конверсия </a:t>
            </a:r>
            <a:r>
              <a:rPr lang="en-US" sz="2000" dirty="0"/>
              <a:t>= </a:t>
            </a:r>
            <a:r>
              <a:rPr lang="ru-RU" sz="2000" dirty="0"/>
              <a:t>клик по рекламе</a:t>
            </a:r>
          </a:p>
          <a:p>
            <a:r>
              <a:rPr lang="ru-RU" sz="2000" dirty="0"/>
              <a:t>улучшаем </a:t>
            </a:r>
            <a:r>
              <a:rPr lang="en-US" sz="2000" dirty="0"/>
              <a:t>CTR</a:t>
            </a:r>
            <a:endParaRPr lang="ru-RU" sz="2000" dirty="0"/>
          </a:p>
          <a:p>
            <a:endParaRPr lang="ru-RU" sz="2400" dirty="0"/>
          </a:p>
          <a:p>
            <a:r>
              <a:rPr lang="ru-RU" sz="2400" b="1" dirty="0"/>
              <a:t>Исходный </a:t>
            </a:r>
            <a:r>
              <a:rPr lang="en-US" sz="2400" b="1" dirty="0"/>
              <a:t>CTR: </a:t>
            </a:r>
            <a:r>
              <a:rPr lang="ru-RU" sz="2400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1.61%</a:t>
            </a:r>
          </a:p>
          <a:p>
            <a:r>
              <a:rPr lang="ru-RU" sz="2400" b="1" dirty="0"/>
              <a:t>Достигнутый </a:t>
            </a:r>
            <a:r>
              <a:rPr lang="en-US" sz="2400" b="1" dirty="0"/>
              <a:t>CTR: </a:t>
            </a:r>
            <a:r>
              <a:rPr lang="ru-RU" sz="2400" b="1" dirty="0">
                <a:solidFill>
                  <a:srgbClr val="FF0000"/>
                </a:solidFill>
              </a:rPr>
              <a:t>2.71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11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15" y="1915486"/>
            <a:ext cx="3916655" cy="20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Кейс </a:t>
            </a:r>
            <a:r>
              <a:rPr lang="ru-RU" b="1" dirty="0" smtClean="0">
                <a:solidFill>
                  <a:srgbClr val="FF0000"/>
                </a:solidFill>
              </a:rPr>
              <a:t>живой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: рост на </a:t>
            </a:r>
            <a:r>
              <a:rPr lang="en-US" dirty="0" smtClean="0">
                <a:solidFill>
                  <a:srgbClr val="FF0000"/>
                </a:solidFill>
              </a:rPr>
              <a:t>39</a:t>
            </a:r>
            <a:r>
              <a:rPr lang="ru-RU" dirty="0" smtClean="0">
                <a:solidFill>
                  <a:srgbClr val="FF0000"/>
                </a:solidFill>
              </a:rPr>
              <a:t>%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200" dirty="0"/>
              <a:t>после оптимизации оформления рекламы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51584" y="1916833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Сайт: </a:t>
            </a:r>
            <a:r>
              <a:rPr lang="en-US" sz="2400" u="sng" dirty="0"/>
              <a:t>buhgalteria.ru</a:t>
            </a:r>
          </a:p>
          <a:p>
            <a:r>
              <a:rPr lang="ru-RU" sz="2400" dirty="0"/>
              <a:t>Срок: </a:t>
            </a:r>
            <a:r>
              <a:rPr lang="en-US" sz="2400" dirty="0"/>
              <a:t>6</a:t>
            </a:r>
            <a:r>
              <a:rPr lang="ru-RU" sz="2400" dirty="0"/>
              <a:t> недель</a:t>
            </a:r>
          </a:p>
          <a:p>
            <a:endParaRPr lang="en-US" sz="2000" dirty="0"/>
          </a:p>
          <a:p>
            <a:r>
              <a:rPr lang="ru-RU" sz="2000" dirty="0"/>
              <a:t>Конверсия </a:t>
            </a:r>
            <a:r>
              <a:rPr lang="en-US" sz="2000" dirty="0"/>
              <a:t>= </a:t>
            </a:r>
            <a:r>
              <a:rPr lang="ru-RU" sz="2000" dirty="0"/>
              <a:t>клик по рекламе</a:t>
            </a:r>
          </a:p>
          <a:p>
            <a:r>
              <a:rPr lang="ru-RU" sz="2000" dirty="0"/>
              <a:t>улучшаем </a:t>
            </a:r>
            <a:r>
              <a:rPr lang="en-US" sz="2000" dirty="0"/>
              <a:t>CTR</a:t>
            </a:r>
            <a:endParaRPr lang="ru-RU" sz="2000" dirty="0"/>
          </a:p>
          <a:p>
            <a:endParaRPr lang="ru-RU" sz="2400" dirty="0"/>
          </a:p>
          <a:p>
            <a:r>
              <a:rPr lang="ru-RU" sz="2400" b="1" dirty="0"/>
              <a:t>Исходный </a:t>
            </a:r>
            <a:r>
              <a:rPr lang="en-US" sz="2400" b="1" dirty="0"/>
              <a:t>CTR: </a:t>
            </a:r>
            <a:r>
              <a:rPr lang="ru-RU" sz="2400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0.32%</a:t>
            </a:r>
          </a:p>
          <a:p>
            <a:r>
              <a:rPr lang="ru-RU" sz="2400" b="1" dirty="0"/>
              <a:t>Достигнутый </a:t>
            </a:r>
            <a:r>
              <a:rPr lang="en-US" sz="2400" b="1" dirty="0"/>
              <a:t>CTR: </a:t>
            </a:r>
            <a:r>
              <a:rPr lang="ru-RU" sz="2400" b="1" dirty="0">
                <a:solidFill>
                  <a:srgbClr val="FF0000"/>
                </a:solidFill>
              </a:rPr>
              <a:t>0.45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</a:p>
          <a:p>
            <a:endParaRPr lang="en-US" dirty="0"/>
          </a:p>
          <a:p>
            <a:r>
              <a:rPr lang="ru-RU" u="sng" dirty="0" smtClean="0"/>
              <a:t>Работа с 9 параметрами оформления </a:t>
            </a:r>
            <a:r>
              <a:rPr lang="ru-RU" dirty="0" smtClean="0"/>
              <a:t>(РСЯ):</a:t>
            </a:r>
          </a:p>
          <a:p>
            <a:r>
              <a:rPr lang="ru-RU" dirty="0" smtClean="0"/>
              <a:t>ориентация, цвета, фоны, иконки, шрифты, размеры, т.д.</a:t>
            </a:r>
          </a:p>
          <a:p>
            <a:endParaRPr lang="ru-RU" sz="2000" u="sng" dirty="0"/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РАБОТАЕТ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916832"/>
            <a:ext cx="3886126" cy="237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6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6"/>
            <a:ext cx="77724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/>
              <a:t>Кейс 3 (</a:t>
            </a:r>
            <a:r>
              <a:rPr lang="en-US" sz="4000" u="sng" dirty="0"/>
              <a:t>buhgalteria.ru</a:t>
            </a:r>
            <a:r>
              <a:rPr lang="ru-RU" sz="4000" dirty="0"/>
              <a:t>):</a:t>
            </a:r>
            <a:br>
              <a:rPr lang="ru-RU" sz="4000" dirty="0"/>
            </a:br>
            <a:r>
              <a:rPr lang="ru-RU" sz="4000" dirty="0"/>
              <a:t>можно извлечь смысл.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5"/>
            <a:ext cx="77866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По </a:t>
            </a:r>
            <a:r>
              <a:rPr lang="en-US" sz="2400" u="sng" dirty="0"/>
              <a:t>buhgalteria.ru</a:t>
            </a:r>
            <a:r>
              <a:rPr lang="ru-RU" sz="2400" dirty="0"/>
              <a:t> сделан более подробный анализ.</a:t>
            </a:r>
          </a:p>
          <a:p>
            <a:r>
              <a:rPr lang="ru-RU" dirty="0"/>
              <a:t>						</a:t>
            </a:r>
            <a:r>
              <a:rPr lang="en-US" dirty="0" err="1" smtClean="0"/>
              <a:t>dCTR</a:t>
            </a:r>
            <a:endParaRPr lang="ru-RU" dirty="0"/>
          </a:p>
          <a:p>
            <a:r>
              <a:rPr lang="ru-RU" dirty="0"/>
              <a:t>Число </a:t>
            </a:r>
            <a:r>
              <a:rPr lang="ru-RU" dirty="0" smtClean="0"/>
              <a:t>объявлений</a:t>
            </a:r>
            <a:r>
              <a:rPr lang="ru-RU" dirty="0"/>
              <a:t>	</a:t>
            </a:r>
            <a:r>
              <a:rPr lang="ru-RU" dirty="0" smtClean="0"/>
              <a:t>было 4 </a:t>
            </a:r>
            <a:r>
              <a:rPr lang="ru-RU" dirty="0"/>
              <a:t>-</a:t>
            </a:r>
            <a:r>
              <a:rPr lang="en-US" dirty="0"/>
              <a:t>&gt; </a:t>
            </a:r>
            <a:r>
              <a:rPr lang="ru-RU" dirty="0" smtClean="0"/>
              <a:t>стало </a:t>
            </a:r>
            <a:r>
              <a:rPr lang="en-US" dirty="0" smtClean="0"/>
              <a:t>1</a:t>
            </a:r>
            <a:r>
              <a:rPr lang="ru-RU" dirty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>
                <a:solidFill>
                  <a:srgbClr val="FF0000"/>
                </a:solidFill>
              </a:rPr>
              <a:t>48%</a:t>
            </a:r>
          </a:p>
          <a:p>
            <a:r>
              <a:rPr lang="ru-RU" dirty="0"/>
              <a:t>Число объявлений	</a:t>
            </a:r>
            <a:r>
              <a:rPr lang="ru-RU" dirty="0" smtClean="0"/>
              <a:t>было </a:t>
            </a:r>
            <a:r>
              <a:rPr lang="ru-RU" dirty="0"/>
              <a:t>4 -</a:t>
            </a:r>
            <a:r>
              <a:rPr lang="en-US" dirty="0"/>
              <a:t>&gt; </a:t>
            </a:r>
            <a:r>
              <a:rPr lang="ru-RU" dirty="0" smtClean="0"/>
              <a:t>стало 2</a:t>
            </a:r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</a:rPr>
              <a:t>-27%</a:t>
            </a:r>
          </a:p>
          <a:p>
            <a:endParaRPr lang="en-US" dirty="0"/>
          </a:p>
          <a:p>
            <a:r>
              <a:rPr lang="ru-RU" dirty="0"/>
              <a:t>Размер шрифта			</a:t>
            </a:r>
            <a:r>
              <a:rPr lang="ru-RU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P-value&lt;0.015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/>
              <a:t>заголовка	</a:t>
            </a:r>
            <a:r>
              <a:rPr lang="ru-RU" dirty="0" smtClean="0"/>
              <a:t>  </a:t>
            </a:r>
            <a:r>
              <a:rPr lang="ru-RU" dirty="0"/>
              <a:t>	</a:t>
            </a:r>
            <a:r>
              <a:rPr lang="ru-RU" dirty="0" smtClean="0"/>
              <a:t>было 3 </a:t>
            </a:r>
            <a:r>
              <a:rPr lang="ru-RU" dirty="0"/>
              <a:t>-</a:t>
            </a:r>
            <a:r>
              <a:rPr lang="en-US" dirty="0"/>
              <a:t>&gt; </a:t>
            </a:r>
            <a:r>
              <a:rPr lang="ru-RU" dirty="0" smtClean="0"/>
              <a:t>стало </a:t>
            </a:r>
            <a:r>
              <a:rPr lang="en-US" dirty="0" smtClean="0"/>
              <a:t>1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60%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						</a:t>
            </a:r>
            <a:endParaRPr lang="en-US" sz="2400" dirty="0"/>
          </a:p>
          <a:p>
            <a:r>
              <a:rPr lang="ru-RU" sz="2400" dirty="0"/>
              <a:t>Остальные 41 изменений недостоверные.</a:t>
            </a:r>
          </a:p>
          <a:p>
            <a:r>
              <a:rPr lang="ru-RU" sz="2400" dirty="0"/>
              <a:t>Именно это не позволяет с ними работать точечно.</a:t>
            </a:r>
          </a:p>
          <a:p>
            <a:r>
              <a:rPr lang="ru-RU" sz="2400" u="sng" dirty="0"/>
              <a:t>Каждый параметр меняет </a:t>
            </a:r>
            <a:r>
              <a:rPr lang="en-US" sz="2400" u="sng" dirty="0"/>
              <a:t>CTR </a:t>
            </a:r>
            <a:r>
              <a:rPr lang="ru-RU" sz="2400" u="sng" dirty="0"/>
              <a:t>слабо, а вместе +70%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339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714375"/>
            <a:ext cx="7772400" cy="49466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9600" dirty="0">
                <a:solidFill>
                  <a:srgbClr val="FF0000"/>
                </a:solidFill>
              </a:rPr>
              <a:t>+ 40%...70%</a:t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Это три кейса из трёх.</a:t>
            </a:r>
            <a:r>
              <a:rPr lang="ru-RU" sz="9600" dirty="0">
                <a:solidFill>
                  <a:srgbClr val="FF0000"/>
                </a:solidFill>
              </a:rPr>
              <a:t/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4000" u="sng" dirty="0"/>
              <a:t>Это не три лучших из сотни!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+ </a:t>
            </a:r>
            <a:r>
              <a:rPr lang="ru-RU" sz="4000" dirty="0"/>
              <a:t>на заведомо простой системе (отсутствие зависимостей)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17764" y="714376"/>
            <a:ext cx="8250237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«Наивный*» метод не работает:</a:t>
            </a:r>
            <a:br>
              <a:rPr lang="ru-RU" dirty="0" smtClean="0"/>
            </a:br>
            <a:r>
              <a:rPr lang="ru-RU" sz="2800" dirty="0"/>
              <a:t>* сделать </a:t>
            </a:r>
            <a:r>
              <a:rPr lang="ru-RU" sz="2800" dirty="0" smtClean="0"/>
              <a:t>вывод на основании случайных показов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6"/>
            <a:ext cx="7786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При не очень сильном влиянии на </a:t>
            </a:r>
            <a:r>
              <a:rPr lang="en-US" sz="2400" dirty="0"/>
              <a:t>CR (dCR~50%)</a:t>
            </a:r>
          </a:p>
          <a:p>
            <a:pPr marL="457200" indent="-457200">
              <a:buAutoNum type="arabicPeriod"/>
            </a:pPr>
            <a:r>
              <a:rPr lang="ru-RU" sz="2400" dirty="0"/>
              <a:t>При увеличении числа факторов (6)</a:t>
            </a:r>
          </a:p>
          <a:p>
            <a:pPr marL="457200" indent="-457200">
              <a:buAutoNum type="arabicPeriod"/>
            </a:pPr>
            <a:r>
              <a:rPr lang="ru-RU" sz="2400" dirty="0"/>
              <a:t>При увеличении числа значений</a:t>
            </a:r>
          </a:p>
          <a:p>
            <a:endParaRPr lang="ru-RU" sz="2400" dirty="0"/>
          </a:p>
          <a:p>
            <a:r>
              <a:rPr lang="ru-RU" sz="2400" u="sng" dirty="0"/>
              <a:t>А если всё это вместе? В кейсах: 9</a:t>
            </a:r>
            <a:r>
              <a:rPr lang="en-US" sz="2400" u="sng" dirty="0"/>
              <a:t>, 11, 15 </a:t>
            </a:r>
            <a:r>
              <a:rPr lang="ru-RU" sz="2400" u="sng" dirty="0"/>
              <a:t>факторов</a:t>
            </a:r>
          </a:p>
          <a:p>
            <a:endParaRPr lang="ru-RU" sz="2400" dirty="0"/>
          </a:p>
          <a:p>
            <a:r>
              <a:rPr lang="ru-RU" sz="2400" b="1" dirty="0"/>
              <a:t>Почему нет: </a:t>
            </a:r>
            <a:r>
              <a:rPr lang="ru-RU" sz="2400" b="1" dirty="0">
                <a:solidFill>
                  <a:srgbClr val="FF0000"/>
                </a:solidFill>
              </a:rPr>
              <a:t>влияние «хвоста» всех остальных сильнее влияния исследуемого фактора.</a:t>
            </a:r>
          </a:p>
          <a:p>
            <a:endParaRPr lang="ru-RU" sz="2400" dirty="0"/>
          </a:p>
          <a:p>
            <a:r>
              <a:rPr lang="ru-RU" sz="2400" dirty="0"/>
              <a:t>Демонстрация </a:t>
            </a:r>
            <a:r>
              <a:rPr lang="ru-RU" sz="2400" dirty="0" err="1"/>
              <a:t>нерабочести</a:t>
            </a:r>
            <a:r>
              <a:rPr lang="ru-RU" sz="2400" dirty="0"/>
              <a:t> «наивного» подхода:</a:t>
            </a:r>
          </a:p>
          <a:p>
            <a:r>
              <a:rPr lang="en-US" sz="2400" dirty="0">
                <a:hlinkClick r:id="rId2"/>
              </a:rPr>
              <a:t>http://konvr.ru/pgs_cases.php?id=11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21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17764" y="714376"/>
            <a:ext cx="8250237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Перспективы: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2238375" y="1857375"/>
            <a:ext cx="77866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Будет учитываться персонализация</a:t>
            </a:r>
            <a:r>
              <a:rPr lang="ru-RU" sz="2400" dirty="0"/>
              <a:t> (</a:t>
            </a:r>
            <a:r>
              <a:rPr lang="ru-RU" sz="2400" dirty="0" err="1"/>
              <a:t>гео</a:t>
            </a:r>
            <a:r>
              <a:rPr lang="ru-RU" sz="2400" dirty="0"/>
              <a:t>, время дня, площадка, особенности поисковых запросов, устройство, любая внешняя информация)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FF6600"/>
              </a:solidFill>
            </a:endParaRPr>
          </a:p>
          <a:p>
            <a:r>
              <a:rPr lang="ru-RU" sz="2000" i="1" dirty="0"/>
              <a:t>Была ссылка на Г. </a:t>
            </a:r>
            <a:r>
              <a:rPr lang="ru-RU" sz="2000" i="1" dirty="0" err="1"/>
              <a:t>Бакунова</a:t>
            </a:r>
            <a:r>
              <a:rPr lang="ru-RU" sz="2000" i="1" dirty="0"/>
              <a:t> – там практически полный упор на персонализацию, а в </a:t>
            </a:r>
            <a:r>
              <a:rPr lang="en-US" sz="2000" i="1" dirty="0" err="1"/>
              <a:t>konvr</a:t>
            </a:r>
            <a:r>
              <a:rPr lang="en-US" sz="2000" i="1" dirty="0"/>
              <a:t> </a:t>
            </a:r>
            <a:r>
              <a:rPr lang="ru-RU" sz="2000" i="1" dirty="0"/>
              <a:t>сейчас – полный упор на подбор </a:t>
            </a:r>
            <a:r>
              <a:rPr lang="ru-RU" sz="2000" i="1" dirty="0" err="1"/>
              <a:t>лендинга</a:t>
            </a:r>
            <a:r>
              <a:rPr lang="ru-RU" sz="2000" i="1" dirty="0"/>
              <a:t>. </a:t>
            </a:r>
          </a:p>
          <a:p>
            <a:endParaRPr lang="ru-RU" sz="2000" dirty="0"/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Совместный эффект (с персонализацией)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будет еще лучше.</a:t>
            </a:r>
          </a:p>
        </p:txBody>
      </p:sp>
    </p:spTree>
    <p:extLst>
      <p:ext uri="{BB962C8B-B14F-4D97-AF65-F5344CB8AC3E}">
        <p14:creationId xmlns:p14="http://schemas.microsoft.com/office/powerpoint/2010/main" val="836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1764" y="836712"/>
            <a:ext cx="7772400" cy="2457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err="1">
                <a:solidFill>
                  <a:srgbClr val="FF6600"/>
                </a:solidFill>
                <a:latin typeface="Elephant" pitchFamily="18" charset="0"/>
              </a:rPr>
              <a:t>konvr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ru-RU" sz="6000" b="1" dirty="0">
                <a:solidFill>
                  <a:srgbClr val="FF0000"/>
                </a:solidFill>
              </a:rPr>
              <a:t>Приходите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«за кейс»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2800" b="1" dirty="0"/>
              <a:t>Условие –публичный кейс.</a:t>
            </a:r>
            <a:br>
              <a:rPr lang="ru-RU" sz="2800" b="1" dirty="0"/>
            </a:br>
            <a:r>
              <a:rPr lang="ru-RU" sz="2800" b="1" dirty="0"/>
              <a:t>И </a:t>
            </a:r>
            <a:r>
              <a:rPr lang="ru-RU" sz="2800" b="1" u="sng" dirty="0"/>
              <a:t>не</a:t>
            </a:r>
            <a:r>
              <a:rPr lang="ru-RU" sz="2800" b="1" dirty="0"/>
              <a:t> оптимизация РСЯ</a:t>
            </a:r>
            <a:r>
              <a:rPr lang="ru-RU" sz="2800" dirty="0"/>
              <a:t>.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24001" y="3571875"/>
            <a:ext cx="3425825" cy="23050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000" i="1" kern="1200" dirty="0"/>
              <a:t>Основатель, исполнение</a:t>
            </a:r>
          </a:p>
          <a:p>
            <a:pPr marL="0" indent="0" eaLnBrk="1" hangingPunct="1">
              <a:buNone/>
              <a:defRPr/>
            </a:pPr>
            <a:r>
              <a:rPr lang="ru-RU" sz="2000" kern="1200" dirty="0"/>
              <a:t>Евгений Трофименко</a:t>
            </a:r>
            <a:endParaRPr lang="en-US" sz="2000" kern="1200" dirty="0"/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2"/>
              </a:rPr>
              <a:t>raise@konvr.ru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hlinkClick r:id="rId3"/>
              </a:rPr>
              <a:t>http://konvr.ru/</a:t>
            </a:r>
            <a:endParaRPr lang="en-US" sz="2000" kern="12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</a:t>
            </a:r>
            <a:r>
              <a:rPr lang="en-US" sz="2000" kern="1200" dirty="0"/>
              <a:t> </a:t>
            </a:r>
            <a:r>
              <a:rPr lang="en-US" sz="2000" u="sng" kern="1200" dirty="0" err="1"/>
              <a:t>eugene.trofimenko</a:t>
            </a:r>
            <a:endParaRPr lang="en-US" sz="2000" u="sng" kern="1200" dirty="0"/>
          </a:p>
          <a:p>
            <a:pPr marL="0" indent="0" eaLnBrk="1" hangingPunct="1">
              <a:buNone/>
              <a:defRPr/>
            </a:pPr>
            <a:r>
              <a:rPr lang="ru-RU" sz="2000" dirty="0"/>
              <a:t>+7 (495) 669-32-81</a:t>
            </a:r>
            <a:endParaRPr lang="ru-RU" sz="2000" kern="1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816080" y="3573016"/>
            <a:ext cx="30780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2000" i="1" dirty="0"/>
              <a:t>Партнерское агентство</a:t>
            </a:r>
          </a:p>
          <a:p>
            <a:pPr marL="0" indent="0" eaLnBrk="1" hangingPunct="1">
              <a:buNone/>
              <a:defRPr/>
            </a:pPr>
            <a:r>
              <a:rPr lang="ru-RU" sz="2000" dirty="0" err="1"/>
              <a:t>Даниэл</a:t>
            </a:r>
            <a:r>
              <a:rPr lang="ru-RU" sz="2000" dirty="0"/>
              <a:t> </a:t>
            </a:r>
            <a:r>
              <a:rPr lang="ru-RU" sz="2000" dirty="0" err="1"/>
              <a:t>Херени</a:t>
            </a:r>
            <a:endParaRPr lang="ru-RU" sz="2000" dirty="0"/>
          </a:p>
          <a:p>
            <a:pPr marL="0" indent="0" eaLnBrk="1" hangingPunct="1">
              <a:buNone/>
              <a:defRPr/>
            </a:pPr>
            <a:r>
              <a:rPr lang="en-GB" sz="2000" u="sng" dirty="0" err="1">
                <a:hlinkClick r:id="rId4"/>
              </a:rPr>
              <a:t>i</a:t>
            </a:r>
            <a:r>
              <a:rPr lang="en-US" sz="2000" u="sng" dirty="0">
                <a:hlinkClick r:id="rId4"/>
              </a:rPr>
              <a:t>@it-revolution.ru</a:t>
            </a:r>
            <a:r>
              <a:rPr lang="en-US" sz="2000" u="sng" dirty="0"/>
              <a:t> </a:t>
            </a:r>
            <a:r>
              <a:rPr lang="ru-RU" sz="2000" u="sng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hlinkClick r:id="rId5"/>
              </a:rPr>
              <a:t>http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  <a:hlinkClick r:id="rId5"/>
              </a:rPr>
              <a:t>://directcalls.ru</a:t>
            </a:r>
            <a:endParaRPr lang="en-US" sz="2000" dirty="0">
              <a:solidFill>
                <a:schemeClr val="tx1">
                  <a:tint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Skype </a:t>
            </a:r>
            <a:r>
              <a:rPr lang="en-US" sz="2000" u="sng" dirty="0"/>
              <a:t>da3lan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+7 (495) 532-64-31</a:t>
            </a:r>
          </a:p>
        </p:txBody>
      </p:sp>
    </p:spTree>
    <p:extLst>
      <p:ext uri="{BB962C8B-B14F-4D97-AF65-F5344CB8AC3E}">
        <p14:creationId xmlns:p14="http://schemas.microsoft.com/office/powerpoint/2010/main" val="29366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Подготовительные работы перед тестированием</a:t>
            </a:r>
            <a:endParaRPr lang="en-GB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4825"/>
            <a:ext cx="8596668" cy="4032448"/>
          </a:xfrm>
        </p:spPr>
        <p:txBody>
          <a:bodyPr>
            <a:normAutofit fontScale="77500" lnSpcReduction="20000"/>
          </a:bodyPr>
          <a:lstStyle/>
          <a:p>
            <a:pPr lvl="0"/>
            <a:endParaRPr lang="en-GB" dirty="0" smtClean="0"/>
          </a:p>
          <a:p>
            <a:pPr lvl="0"/>
            <a:r>
              <a:rPr lang="ru-RU" dirty="0" smtClean="0"/>
              <a:t>Бриф</a:t>
            </a:r>
            <a:br>
              <a:rPr lang="ru-RU" dirty="0" smtClean="0"/>
            </a:br>
            <a:endParaRPr lang="en-GB" dirty="0"/>
          </a:p>
          <a:p>
            <a:pPr lvl="0"/>
            <a:r>
              <a:rPr lang="ru-RU" dirty="0" smtClean="0"/>
              <a:t>Маркетинговое </a:t>
            </a:r>
            <a:r>
              <a:rPr lang="ru-RU" dirty="0" smtClean="0"/>
              <a:t>исследование, поисках сильных триггеров.</a:t>
            </a:r>
          </a:p>
          <a:p>
            <a:pPr lvl="0"/>
            <a:endParaRPr lang="en-GB" dirty="0"/>
          </a:p>
          <a:p>
            <a:pPr lvl="0"/>
            <a:r>
              <a:rPr lang="ru-RU" dirty="0"/>
              <a:t>Сбор семантики и разбивка </a:t>
            </a:r>
            <a:r>
              <a:rPr lang="ru-RU" dirty="0" smtClean="0"/>
              <a:t>на </a:t>
            </a:r>
            <a:r>
              <a:rPr lang="ru-RU" dirty="0"/>
              <a:t>подгруппы (персонажи).</a:t>
            </a:r>
            <a:br>
              <a:rPr lang="ru-RU" dirty="0"/>
            </a:br>
            <a:r>
              <a:rPr lang="ru-RU" dirty="0"/>
              <a:t>Каждый персонаж = имеет свои интересы и «боли».</a:t>
            </a:r>
            <a:endParaRPr lang="en-GB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Создаём </a:t>
            </a:r>
            <a:r>
              <a:rPr lang="ru-RU" dirty="0"/>
              <a:t>Мульти ЛП.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</a:t>
            </a:r>
            <a:r>
              <a:rPr lang="ru-RU" dirty="0"/>
              <a:t>каждого персонажа </a:t>
            </a:r>
            <a:r>
              <a:rPr lang="ru-RU" dirty="0" smtClean="0"/>
              <a:t>индивидуально подбирается набор триггеров.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71450"/>
            <a:ext cx="11906250" cy="6515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542925"/>
            <a:ext cx="11610975" cy="577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80962"/>
            <a:ext cx="112204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592"/>
            <a:ext cx="4427872" cy="2143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4639"/>
            <a:ext cx="4081381" cy="2154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72" y="2436937"/>
            <a:ext cx="3016500" cy="1852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48880"/>
            <a:ext cx="3068949" cy="1940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37112"/>
            <a:ext cx="4409269" cy="1798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35" y="4468511"/>
            <a:ext cx="3530737" cy="17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Триггеры для гостиницы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725" y="1828080"/>
            <a:ext cx="8596668" cy="3880773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35930"/>
              </p:ext>
            </p:extLst>
          </p:nvPr>
        </p:nvGraphicFramePr>
        <p:xfrm>
          <a:off x="677335" y="1828081"/>
          <a:ext cx="8183894" cy="3933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493"/>
                <a:gridCol w="2241599"/>
                <a:gridCol w="2268802"/>
              </a:tblGrid>
              <a:tr h="762107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«отдыхающие,</a:t>
                      </a:r>
                      <a:r>
                        <a:rPr lang="ru-RU" sz="1800" baseline="0" dirty="0" smtClean="0"/>
                        <a:t> семейные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«бизнес, командировки»</a:t>
                      </a:r>
                      <a:endParaRPr lang="ru-RU" sz="1800" dirty="0"/>
                    </a:p>
                  </a:txBody>
                  <a:tcPr marL="78441" marR="78441" marT="39221" marB="39221"/>
                </a:tc>
              </a:tr>
              <a:tr h="5180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Красивая природа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+</a:t>
                      </a:r>
                      <a:endParaRPr lang="ru-RU" sz="1600" b="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</a:tr>
              <a:tr h="48008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В центре города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EEF4E8"/>
                    </a:solidFill>
                  </a:tcPr>
                </a:tc>
              </a:tr>
              <a:tr h="5667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Большой номер,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развлечения для детей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441" marR="78441" marT="39221" marB="39221"/>
                </a:tc>
              </a:tr>
              <a:tr h="5707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Четкость расчетов</a:t>
                      </a:r>
                      <a:r>
                        <a:rPr lang="ru-RU" sz="1600" baseline="0" dirty="0" smtClean="0"/>
                        <a:t>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и отчётность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441" marR="78441" marT="39221" marB="39221">
                    <a:solidFill>
                      <a:srgbClr val="EEF4E8"/>
                    </a:solidFill>
                  </a:tcPr>
                </a:tc>
              </a:tr>
              <a:tr h="5180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Низкие цены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441" marR="78441" marT="39221" marB="39221">
                    <a:solidFill>
                      <a:srgbClr val="DBE9CD"/>
                    </a:solidFill>
                  </a:tcPr>
                </a:tc>
              </a:tr>
              <a:tr h="5180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Инфраструктура</a:t>
                      </a:r>
                      <a:endParaRPr lang="ru-RU" sz="1600" baseline="0" dirty="0" smtClean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441" marR="78441" marT="39221" marB="39221"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случай без уточнения</a:t>
            </a:r>
            <a:br>
              <a:rPr lang="ru-RU" dirty="0" smtClean="0"/>
            </a:br>
            <a:r>
              <a:rPr lang="ru-RU" sz="2800" dirty="0" smtClean="0"/>
              <a:t>ВЧ запрос - «Аренда гостиниц»</a:t>
            </a:r>
            <a:endParaRPr lang="en-GB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52055" y="1930400"/>
          <a:ext cx="8239991" cy="392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673"/>
                <a:gridCol w="2256964"/>
                <a:gridCol w="2284354"/>
              </a:tblGrid>
              <a:tr h="76132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«отдыхающие,</a:t>
                      </a:r>
                      <a:r>
                        <a:rPr lang="ru-RU" sz="1800" baseline="0" dirty="0" smtClean="0"/>
                        <a:t> семейные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«бизнес, командировки»</a:t>
                      </a:r>
                      <a:endParaRPr lang="ru-RU" sz="1800" dirty="0"/>
                    </a:p>
                  </a:txBody>
                  <a:tcPr marL="78441" marR="78441" marT="39221" marB="39221"/>
                </a:tc>
              </a:tr>
              <a:tr h="5174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Красивая природа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+</a:t>
                      </a:r>
                      <a:endParaRPr lang="ru-RU" sz="1600" b="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</a:tr>
              <a:tr h="479586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В центре города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</a:tr>
              <a:tr h="5544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Большой номер,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развлечения для детей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</a:tr>
              <a:tr h="5701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Четкость расчетов</a:t>
                      </a:r>
                      <a:r>
                        <a:rPr lang="ru-RU" sz="1600" baseline="0" dirty="0" smtClean="0"/>
                        <a:t>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и отчётность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00B050"/>
                    </a:solidFill>
                  </a:tcPr>
                </a:tc>
              </a:tr>
              <a:tr h="5174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Низкие цены</a:t>
                      </a:r>
                      <a:endParaRPr lang="ru-RU" sz="1600" dirty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92D050"/>
                    </a:solidFill>
                  </a:tcPr>
                </a:tc>
              </a:tr>
              <a:tr h="5174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Инфраструктура</a:t>
                      </a:r>
                      <a:endParaRPr lang="ru-RU" sz="1600" baseline="0" dirty="0" smtClean="0"/>
                    </a:p>
                  </a:txBody>
                  <a:tcPr marL="78441" marR="78441" marT="39221" marB="392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marL="78441" marR="78441" marT="39221" marB="39221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вариантов проверить?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8019"/>
            <a:ext cx="8596668" cy="423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Возьмём 1 критерий, с несколькими параметрами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Например</a:t>
            </a:r>
            <a:r>
              <a:rPr lang="ru-RU" dirty="0"/>
              <a:t>, комплекция (5 параметров): </a:t>
            </a:r>
            <a:endParaRPr lang="ru-RU" dirty="0" smtClean="0"/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ru-RU" sz="1400" dirty="0" smtClean="0"/>
              <a:t>худая, </a:t>
            </a:r>
            <a:endParaRPr lang="en-GB" sz="1400" dirty="0" smtClean="0"/>
          </a:p>
          <a:p>
            <a:pPr lvl="0"/>
            <a:r>
              <a:rPr lang="ru-RU" sz="1400" dirty="0" smtClean="0"/>
              <a:t>стройная,</a:t>
            </a:r>
            <a:endParaRPr lang="en-GB" sz="1400" dirty="0" smtClean="0"/>
          </a:p>
          <a:p>
            <a:pPr lvl="0"/>
            <a:r>
              <a:rPr lang="ru-RU" sz="1400" dirty="0" smtClean="0"/>
              <a:t>компактная, </a:t>
            </a:r>
          </a:p>
          <a:p>
            <a:pPr lvl="0"/>
            <a:r>
              <a:rPr lang="ru-RU" sz="1400" dirty="0" smtClean="0"/>
              <a:t>полная,</a:t>
            </a:r>
            <a:endParaRPr lang="en-GB" sz="1400" dirty="0" smtClean="0"/>
          </a:p>
          <a:p>
            <a:pPr lvl="0"/>
            <a:r>
              <a:rPr lang="ru-RU" sz="1400" dirty="0" smtClean="0"/>
              <a:t>спортивная.</a:t>
            </a:r>
            <a:endParaRPr lang="en-GB" sz="1400" dirty="0" smtClean="0"/>
          </a:p>
          <a:p>
            <a:endParaRPr lang="en-GB" dirty="0"/>
          </a:p>
        </p:txBody>
      </p:sp>
      <p:pic>
        <p:nvPicPr>
          <p:cNvPr id="2054" name="Picture 6" descr="Купить Платье Для Нестандартной Фигуры :: MayKa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055" y="3148445"/>
            <a:ext cx="6050003" cy="28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00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 вариантов </a:t>
            </a:r>
            <a:br>
              <a:rPr lang="ru-RU" dirty="0" smtClean="0"/>
            </a:br>
            <a:endParaRPr lang="en-GB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4744"/>
            <a:ext cx="10099186" cy="545270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sz="2200" dirty="0"/>
              <a:t>Несколько критериев с несколькими  </a:t>
            </a:r>
            <a:r>
              <a:rPr lang="ru-RU" sz="2200" dirty="0" smtClean="0"/>
              <a:t>параметрами:</a:t>
            </a:r>
            <a:endParaRPr lang="ru-RU" sz="2200" dirty="0"/>
          </a:p>
          <a:p>
            <a:pPr lvl="0"/>
            <a:r>
              <a:rPr lang="ru-RU" sz="2200" dirty="0" smtClean="0"/>
              <a:t>Комплекция (5 вариантов)</a:t>
            </a:r>
          </a:p>
          <a:p>
            <a:pPr lvl="0"/>
            <a:r>
              <a:rPr lang="ru-RU" sz="2200" dirty="0" smtClean="0"/>
              <a:t>Возраст </a:t>
            </a:r>
            <a:r>
              <a:rPr lang="ru-RU" sz="2200" dirty="0"/>
              <a:t>(4 </a:t>
            </a:r>
            <a:r>
              <a:rPr lang="ru-RU" sz="2200" dirty="0" smtClean="0"/>
              <a:t>варианта)</a:t>
            </a:r>
            <a:endParaRPr lang="en-GB" sz="2200" dirty="0"/>
          </a:p>
          <a:p>
            <a:pPr lvl="0"/>
            <a:r>
              <a:rPr lang="ru-RU" sz="2200" dirty="0"/>
              <a:t>Рост (3 </a:t>
            </a:r>
            <a:r>
              <a:rPr lang="ru-RU" sz="2200" dirty="0" smtClean="0"/>
              <a:t>вариантов)</a:t>
            </a:r>
            <a:endParaRPr lang="en-GB" sz="2200" dirty="0"/>
          </a:p>
          <a:p>
            <a:pPr lvl="0"/>
            <a:r>
              <a:rPr lang="ru-RU" sz="2200" dirty="0" smtClean="0"/>
              <a:t>Цвет </a:t>
            </a:r>
            <a:r>
              <a:rPr lang="ru-RU" sz="2200" dirty="0"/>
              <a:t>волос (4 варианта)</a:t>
            </a:r>
            <a:endParaRPr lang="en-GB" sz="2200" dirty="0"/>
          </a:p>
          <a:p>
            <a:pPr lvl="0"/>
            <a:r>
              <a:rPr lang="ru-RU" sz="2200" dirty="0" smtClean="0"/>
              <a:t>Цвет </a:t>
            </a:r>
            <a:r>
              <a:rPr lang="ru-RU" sz="2200" dirty="0"/>
              <a:t>глаз (4 варианта)</a:t>
            </a:r>
            <a:endParaRPr lang="en-GB" sz="2200" dirty="0"/>
          </a:p>
          <a:p>
            <a:pPr lvl="0"/>
            <a:r>
              <a:rPr lang="ru-RU" sz="2200" dirty="0" smtClean="0"/>
              <a:t>Носит </a:t>
            </a:r>
            <a:r>
              <a:rPr lang="ru-RU" sz="2200" dirty="0"/>
              <a:t>ли очки </a:t>
            </a:r>
            <a:r>
              <a:rPr lang="ru-RU" sz="2200" dirty="0" smtClean="0"/>
              <a:t>(2 </a:t>
            </a:r>
            <a:r>
              <a:rPr lang="ru-RU" sz="2200" dirty="0"/>
              <a:t>варианта)</a:t>
            </a:r>
            <a:endParaRPr lang="en-GB" sz="2200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х 4 х 3 х 4 х 4 х </a:t>
            </a:r>
            <a:r>
              <a:rPr lang="ru-RU" dirty="0" smtClean="0"/>
              <a:t>2 = </a:t>
            </a:r>
            <a:r>
              <a:rPr lang="ru-RU" dirty="0"/>
              <a:t>1536</a:t>
            </a:r>
            <a:endParaRPr lang="en-GB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перемножении количества вариаций по каждому критерию получим </a:t>
            </a:r>
            <a:r>
              <a:rPr lang="ru-RU" dirty="0" smtClean="0"/>
              <a:t>количество </a:t>
            </a:r>
            <a:r>
              <a:rPr lang="ru-RU" dirty="0"/>
              <a:t>уникальных </a:t>
            </a:r>
            <a:r>
              <a:rPr lang="ru-RU" dirty="0" smtClean="0"/>
              <a:t>типажей = </a:t>
            </a:r>
            <a:r>
              <a:rPr lang="ru-RU" dirty="0"/>
              <a:t>1536 </a:t>
            </a:r>
            <a:r>
              <a:rPr lang="ru-RU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ru-RU" dirty="0" smtClean="0"/>
              <a:t>	</a:t>
            </a:r>
            <a:endParaRPr lang="en-GB" dirty="0"/>
          </a:p>
        </p:txBody>
      </p:sp>
      <p:pic>
        <p:nvPicPr>
          <p:cNvPr id="3076" name="Picture 4" descr="Hot Sexy Girls Wallpapers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556792"/>
            <a:ext cx="4574769" cy="34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66938" y="714376"/>
            <a:ext cx="7772400" cy="714375"/>
          </a:xfrm>
        </p:spPr>
        <p:txBody>
          <a:bodyPr/>
          <a:lstStyle/>
          <a:p>
            <a:pPr eaLnBrk="1" hangingPunct="1"/>
            <a:r>
              <a:rPr lang="ru-RU" sz="4000" dirty="0"/>
              <a:t>Сейчас много </a:t>
            </a:r>
            <a:r>
              <a:rPr lang="ru-RU" sz="4000" dirty="0" err="1"/>
              <a:t>лендингов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никто не проверяет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79376" y="1857375"/>
            <a:ext cx="1130525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 в А</a:t>
            </a:r>
            <a:r>
              <a:rPr lang="en-US" sz="2400" dirty="0"/>
              <a:t>/</a:t>
            </a:r>
            <a:r>
              <a:rPr lang="ru-RU" sz="2400" dirty="0"/>
              <a:t>Б тестировании</a:t>
            </a:r>
          </a:p>
          <a:p>
            <a:r>
              <a:rPr lang="ru-RU" sz="2400" dirty="0"/>
              <a:t>И в многофакторном тестировании</a:t>
            </a:r>
          </a:p>
          <a:p>
            <a:endParaRPr lang="ru-RU" sz="2400" dirty="0"/>
          </a:p>
          <a:p>
            <a:r>
              <a:rPr lang="ru-RU" sz="2400" dirty="0"/>
              <a:t>Анализ одинаковый:</a:t>
            </a:r>
          </a:p>
          <a:p>
            <a:pPr marL="457200" indent="-457200">
              <a:buAutoNum type="arabicPeriod"/>
            </a:pPr>
            <a:r>
              <a:rPr lang="ru-RU" sz="2000" dirty="0"/>
              <a:t>Приведем на уникальный </a:t>
            </a:r>
            <a:r>
              <a:rPr lang="ru-RU" sz="2000" dirty="0" err="1"/>
              <a:t>лендинг</a:t>
            </a:r>
            <a:r>
              <a:rPr lang="ru-RU" sz="2000" dirty="0"/>
              <a:t> достаточное число целевых посетителей</a:t>
            </a:r>
          </a:p>
          <a:p>
            <a:pPr marL="457200" indent="-457200">
              <a:buAutoNum type="arabicPeriod"/>
            </a:pPr>
            <a:r>
              <a:rPr lang="ru-RU" sz="2000" dirty="0"/>
              <a:t>Посчитаем конверсию по каждому уникальному варианту – и чтобы была достоверная статистика</a:t>
            </a:r>
          </a:p>
          <a:p>
            <a:endParaRPr lang="ru-RU" sz="2400" dirty="0"/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А что делать, если хочется проверить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ОЧЕНЬ МНОГО ВАРИАНТОВ?</a:t>
            </a:r>
          </a:p>
        </p:txBody>
      </p:sp>
    </p:spTree>
    <p:extLst>
      <p:ext uri="{BB962C8B-B14F-4D97-AF65-F5344CB8AC3E}">
        <p14:creationId xmlns:p14="http://schemas.microsoft.com/office/powerpoint/2010/main" val="11128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1003</Words>
  <Application>Microsoft Office PowerPoint</Application>
  <PresentationFormat>Широкоэкранный</PresentationFormat>
  <Paragraphs>285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Elephant</vt:lpstr>
      <vt:lpstr>Times New Roman</vt:lpstr>
      <vt:lpstr>Trebuchet MS</vt:lpstr>
      <vt:lpstr>1_Тема Office</vt:lpstr>
      <vt:lpstr>Почему А/Б тестирования устарели? Находим триггерные лендинги из 1 000 000 вариантов.</vt:lpstr>
      <vt:lpstr>Идеальный Лендинг Пейдж   = максимальная конверсия </vt:lpstr>
      <vt:lpstr>Подготовительные работы перед тестированием</vt:lpstr>
      <vt:lpstr>Презентация PowerPoint</vt:lpstr>
      <vt:lpstr>Триггеры для гостиницы</vt:lpstr>
      <vt:lpstr>Общий случай без уточнения ВЧ запрос - «Аренда гостиниц»</vt:lpstr>
      <vt:lpstr>Сколько вариантов проверить? </vt:lpstr>
      <vt:lpstr>Много вариантов  </vt:lpstr>
      <vt:lpstr>Сейчас много лендингов  никто не проверяет</vt:lpstr>
      <vt:lpstr>Альтернатива – Konvr</vt:lpstr>
      <vt:lpstr>konvr Почему А/Б тестирования устарели? Находим триггерные лендинги из 1 000 000 вариантов.</vt:lpstr>
      <vt:lpstr>С чего начинаем:</vt:lpstr>
      <vt:lpstr>Решение есть: konvr.ru</vt:lpstr>
      <vt:lpstr>По этой же теме:</vt:lpstr>
      <vt:lpstr>Кейс: модель пользователя</vt:lpstr>
      <vt:lpstr>Кейс: рост конверсии (модель)</vt:lpstr>
      <vt:lpstr>Кейс: доля угаданных (модель)</vt:lpstr>
      <vt:lpstr>Много таких моделей:</vt:lpstr>
      <vt:lpstr>Кейс живой 1: рост на 67% после оптимизации оформления рекламы</vt:lpstr>
      <vt:lpstr>Кейс живой 2: рост на 68% после оптимизации оформления рекламы</vt:lpstr>
      <vt:lpstr>Кейс живой 3: рост на 39% после оптимизации оформления рекламы</vt:lpstr>
      <vt:lpstr>Кейс 3 (buhgalteria.ru): можно извлечь смысл.</vt:lpstr>
      <vt:lpstr>+ 40%...70% Это три кейса из трёх. Это не три лучших из сотни!  + на заведомо простой системе (отсутствие зависимостей)</vt:lpstr>
      <vt:lpstr>«Наивный*» метод не работает: * сделать вывод на основании случайных показов</vt:lpstr>
      <vt:lpstr>Перспективы:</vt:lpstr>
      <vt:lpstr>konvr Приходите «за кейс» Условие –публичный кейс. И не оптимизация РСЯ.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алгоритмов Яндекса и методов исследований: новые возможности анализа</dc:title>
  <cp:lastModifiedBy>Daniel Hereni</cp:lastModifiedBy>
  <cp:revision>539</cp:revision>
  <cp:lastPrinted>2014-11-06T09:23:14Z</cp:lastPrinted>
  <dcterms:modified xsi:type="dcterms:W3CDTF">2014-11-28T06:20:43Z</dcterms:modified>
</cp:coreProperties>
</file>